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60" r:id="rId4"/>
    <p:sldId id="264" r:id="rId5"/>
    <p:sldId id="262" r:id="rId6"/>
    <p:sldId id="265" r:id="rId7"/>
    <p:sldId id="266" r:id="rId8"/>
    <p:sldId id="268" r:id="rId9"/>
    <p:sldId id="267" r:id="rId10"/>
    <p:sldId id="270" r:id="rId11"/>
    <p:sldId id="272" r:id="rId12"/>
    <p:sldId id="273" r:id="rId13"/>
    <p:sldId id="274" r:id="rId14"/>
    <p:sldId id="275" r:id="rId15"/>
    <p:sldId id="280" r:id="rId16"/>
    <p:sldId id="28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3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F630E-EBFB-4652-9440-38B5354AABD6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0060-16FA-4CEF-A3B2-0D59457DBE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6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213B8-8133-4781-82A8-E4E5E26BDEFF}" type="slidenum">
              <a:rPr lang="en-AU" smtClean="0"/>
              <a:pPr/>
              <a:t>11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21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95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02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55563" y="109538"/>
            <a:ext cx="8915400" cy="615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127000" y="1404938"/>
            <a:ext cx="8890000" cy="531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pic>
        <p:nvPicPr>
          <p:cNvPr id="4" name="Picture 6" descr="BFDC PP_Cover page.jpg"/>
          <p:cNvPicPr>
            <a:picLocks noChangeAspect="1"/>
          </p:cNvPicPr>
          <p:nvPr userDrawn="1"/>
        </p:nvPicPr>
        <p:blipFill>
          <a:blip r:embed="rId2"/>
          <a:srcRect b="37949"/>
          <a:stretch>
            <a:fillRect/>
          </a:stretch>
        </p:blipFill>
        <p:spPr bwMode="auto">
          <a:xfrm>
            <a:off x="695325" y="106363"/>
            <a:ext cx="7753350" cy="359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02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5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17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2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08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7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7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5F2F-855A-43FC-A7FD-11CF7E6C9F7E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50A4-11A0-4323-BD74-A1AA6721B0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09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ctr" rtl="0">
              <a:spcBef>
                <a:spcPct val="0"/>
              </a:spcBef>
            </a:pPr>
            <a:r>
              <a:rPr lang="en-AU" sz="4000" b="1" dirty="0" smtClean="0"/>
              <a:t>Soil P</a:t>
            </a:r>
            <a:br>
              <a:rPr lang="en-AU" sz="4000" b="1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AU" sz="4000" b="1" dirty="0" smtClean="0"/>
              <a:t>The chemistry</a:t>
            </a:r>
          </a:p>
          <a:p>
            <a:pPr marL="1828800" lvl="4" indent="0">
              <a:buNone/>
            </a:pPr>
            <a:r>
              <a:rPr lang="en-AU" sz="4000" b="1" dirty="0" smtClean="0"/>
              <a:t>            &amp;</a:t>
            </a:r>
          </a:p>
          <a:p>
            <a:pPr marL="1828800" lvl="4" indent="0">
              <a:buNone/>
            </a:pPr>
            <a:r>
              <a:rPr lang="en-AU" sz="4000" b="1" dirty="0" smtClean="0"/>
              <a:t>The plant response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0473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sz="4000" dirty="0" smtClean="0"/>
              <a:t>Soil tests</a:t>
            </a:r>
            <a:br>
              <a:rPr lang="en-AU" altLang="en-US" sz="4000" dirty="0" smtClean="0"/>
            </a:br>
            <a:endParaRPr lang="en-AU" altLang="en-US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</a:rPr>
              <a:t>Mineral P     </a:t>
            </a: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  <a:sym typeface="Wingdings 3" pitchFamily="18" charset="2"/>
              </a:rPr>
              <a:t></a:t>
            </a: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</a:rPr>
              <a:t>  adsorbed      	</a:t>
            </a: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  <a:sym typeface="Wingdings 3" pitchFamily="18" charset="2"/>
              </a:rPr>
              <a:t></a:t>
            </a: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</a:rPr>
              <a:t> 	soluble </a:t>
            </a:r>
            <a:r>
              <a:rPr lang="en-AU" alt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dirty="0" smtClean="0"/>
              <a:t>	</a:t>
            </a:r>
            <a:r>
              <a:rPr lang="en-AU" altLang="en-US" dirty="0" smtClean="0">
                <a:solidFill>
                  <a:srgbClr val="00B050"/>
                </a:solidFill>
              </a:rPr>
              <a:t>Insoluble organic 	</a:t>
            </a:r>
            <a:r>
              <a:rPr lang="en-AU" altLang="en-US" dirty="0" smtClean="0">
                <a:solidFill>
                  <a:srgbClr val="00B050"/>
                </a:solidFill>
              </a:rPr>
              <a:t>		</a:t>
            </a:r>
            <a:r>
              <a:rPr lang="en-AU" altLang="en-US" dirty="0" smtClean="0">
                <a:solidFill>
                  <a:srgbClr val="00B050"/>
                </a:solidFill>
                <a:sym typeface="Wingdings 3" pitchFamily="18" charset="2"/>
              </a:rPr>
              <a:t></a:t>
            </a:r>
            <a:r>
              <a:rPr lang="en-AU" altLang="en-US" dirty="0" smtClean="0">
                <a:solidFill>
                  <a:srgbClr val="00B050"/>
                </a:solidFill>
              </a:rPr>
              <a:t>     </a:t>
            </a:r>
            <a:r>
              <a:rPr lang="en-AU" altLang="en-US" dirty="0" smtClean="0">
                <a:solidFill>
                  <a:srgbClr val="00B050"/>
                </a:solidFill>
              </a:rPr>
              <a:t>soluble 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dirty="0"/>
              <a:t> </a:t>
            </a:r>
            <a:r>
              <a:rPr lang="en-AU" altLang="en-US" dirty="0" smtClean="0"/>
              <a:t>  (</a:t>
            </a:r>
            <a:r>
              <a:rPr lang="en-AU" altLang="en-US" dirty="0" err="1" smtClean="0">
                <a:solidFill>
                  <a:srgbClr val="00B050"/>
                </a:solidFill>
              </a:rPr>
              <a:t>humus..fresh</a:t>
            </a:r>
            <a:r>
              <a:rPr lang="en-AU" altLang="en-US" dirty="0" smtClean="0">
                <a:solidFill>
                  <a:srgbClr val="00B050"/>
                </a:solidFill>
              </a:rPr>
              <a:t> residues...LMWO’s,</a:t>
            </a:r>
            <a:r>
              <a:rPr lang="en-AU" altLang="en-US" dirty="0" smtClean="0"/>
              <a:t> Ortho)</a:t>
            </a:r>
          </a:p>
          <a:p>
            <a:pPr>
              <a:lnSpc>
                <a:spcPct val="90000"/>
              </a:lnSpc>
              <a:buNone/>
            </a:pPr>
            <a:r>
              <a:rPr lang="en-AU" altLang="en-US" dirty="0" smtClean="0"/>
              <a:t>		 </a:t>
            </a:r>
            <a:r>
              <a:rPr lang="en-AU" altLang="en-US" sz="2800" dirty="0" smtClean="0">
                <a:solidFill>
                  <a:srgbClr val="0070C0"/>
                </a:solidFill>
              </a:rPr>
              <a:t>Colwell:</a:t>
            </a:r>
            <a:endParaRPr lang="en-AU" altLang="en-US" sz="2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AU" altLang="en-US" dirty="0" smtClean="0"/>
              <a:t>                   </a:t>
            </a:r>
            <a:r>
              <a:rPr lang="en-AU" altLang="en-US" dirty="0" smtClean="0"/>
              <a:t>				        			 </a:t>
            </a:r>
            <a:r>
              <a:rPr lang="en-AU" altLang="en-US" sz="2800" dirty="0">
                <a:solidFill>
                  <a:srgbClr val="0070C0"/>
                </a:solidFill>
              </a:rPr>
              <a:t>Olsen, Bray, </a:t>
            </a:r>
            <a:r>
              <a:rPr lang="en-AU" altLang="en-US" sz="2800" dirty="0" smtClean="0">
                <a:solidFill>
                  <a:srgbClr val="0070C0"/>
                </a:solidFill>
              </a:rPr>
              <a:t>Lactate: </a:t>
            </a:r>
            <a:r>
              <a:rPr lang="en-AU" altLang="en-US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dirty="0" smtClean="0"/>
              <a:t>				 			</a:t>
            </a:r>
          </a:p>
          <a:p>
            <a:pPr>
              <a:lnSpc>
                <a:spcPct val="90000"/>
              </a:lnSpc>
              <a:buNone/>
            </a:pPr>
            <a:r>
              <a:rPr lang="en-AU" altLang="en-US" dirty="0" smtClean="0"/>
              <a:t>		</a:t>
            </a:r>
            <a:r>
              <a:rPr lang="en-AU" altLang="en-US" dirty="0"/>
              <a:t> </a:t>
            </a:r>
            <a:r>
              <a:rPr lang="en-AU" altLang="en-US" sz="2800" dirty="0">
                <a:solidFill>
                  <a:srgbClr val="0070C0"/>
                </a:solidFill>
              </a:rPr>
              <a:t>0.01 M CaCl</a:t>
            </a:r>
            <a:r>
              <a:rPr lang="en-AU" altLang="en-US" sz="2800" baseline="-25000" dirty="0">
                <a:solidFill>
                  <a:srgbClr val="0070C0"/>
                </a:solidFill>
              </a:rPr>
              <a:t>2 </a:t>
            </a:r>
            <a:r>
              <a:rPr lang="en-AU" altLang="en-US" dirty="0" smtClean="0">
                <a:solidFill>
                  <a:srgbClr val="0070C0"/>
                </a:solidFill>
              </a:rPr>
              <a:t>:</a:t>
            </a:r>
            <a:r>
              <a:rPr lang="en-AU" altLang="en-US" dirty="0" smtClean="0"/>
              <a:t>       </a:t>
            </a:r>
            <a:r>
              <a:rPr lang="en-AU" altLang="en-US" dirty="0" smtClean="0"/>
              <a:t>			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5216646" y="1697780"/>
            <a:ext cx="582913" cy="4608512"/>
          </a:xfrm>
          <a:prstGeom prst="rightBrace">
            <a:avLst>
              <a:gd name="adj1" fmla="val 194824"/>
              <a:gd name="adj2" fmla="val 507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ight Brace 4"/>
          <p:cNvSpPr/>
          <p:nvPr/>
        </p:nvSpPr>
        <p:spPr>
          <a:xfrm rot="5400000">
            <a:off x="5720701" y="2784751"/>
            <a:ext cx="582915" cy="3600399"/>
          </a:xfrm>
          <a:prstGeom prst="rightBrace">
            <a:avLst>
              <a:gd name="adj1" fmla="val 152252"/>
              <a:gd name="adj2" fmla="val 507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Brace 5"/>
          <p:cNvSpPr/>
          <p:nvPr/>
        </p:nvSpPr>
        <p:spPr>
          <a:xfrm rot="5400000">
            <a:off x="6224757" y="4008493"/>
            <a:ext cx="582915" cy="2592286"/>
          </a:xfrm>
          <a:prstGeom prst="rightBrace">
            <a:avLst>
              <a:gd name="adj1" fmla="val 80613"/>
              <a:gd name="adj2" fmla="val 482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6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368425" y="6691313"/>
            <a:ext cx="6407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800" b="0">
                <a:solidFill>
                  <a:srgbClr val="21959D"/>
                </a:solidFill>
              </a:rPr>
              <a:t>NSW Department of Primary Industries </a:t>
            </a:r>
            <a:r>
              <a:rPr lang="en-AU" sz="800" b="0">
                <a:solidFill>
                  <a:srgbClr val="21959D"/>
                </a:solidFill>
                <a:cs typeface="Arial" charset="0"/>
                <a:sym typeface="Symbol" pitchFamily="18" charset="2"/>
              </a:rPr>
              <a:t>│</a:t>
            </a:r>
            <a:r>
              <a:rPr lang="en-AU" sz="800" b="0">
                <a:solidFill>
                  <a:srgbClr val="21959D"/>
                </a:solidFill>
              </a:rPr>
              <a:t> Private Bag 4008, Narellan, NSW 2567, Australia </a:t>
            </a:r>
            <a:r>
              <a:rPr lang="en-AU" sz="800" b="0">
                <a:solidFill>
                  <a:srgbClr val="21959D"/>
                </a:solidFill>
                <a:sym typeface="Symbol" pitchFamily="18" charset="2"/>
              </a:rPr>
              <a:t>│</a:t>
            </a:r>
            <a:r>
              <a:rPr lang="en-AU" sz="800" b="0">
                <a:solidFill>
                  <a:srgbClr val="21959D"/>
                </a:solidFill>
              </a:rPr>
              <a:t> T + 61 4 2864 7787 </a:t>
            </a:r>
            <a:r>
              <a:rPr lang="en-AU" sz="800" b="0">
                <a:solidFill>
                  <a:srgbClr val="21959D"/>
                </a:solidFill>
                <a:sym typeface="Symbol" pitchFamily="18" charset="2"/>
              </a:rPr>
              <a:t>│W </a:t>
            </a:r>
            <a:r>
              <a:rPr lang="en-AU" sz="800" b="0">
                <a:solidFill>
                  <a:srgbClr val="21959D"/>
                </a:solidFill>
              </a:rPr>
              <a:t> www.bfdc.com.au</a:t>
            </a:r>
          </a:p>
        </p:txBody>
      </p:sp>
      <p:pic>
        <p:nvPicPr>
          <p:cNvPr id="21506" name="Picture 4" descr="DPI logo colour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5980113"/>
            <a:ext cx="16176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GRDC_Logo_INLINE_RGB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25" y="5978525"/>
            <a:ext cx="2393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6507163" y="5781675"/>
            <a:ext cx="450850" cy="696913"/>
            <a:chOff x="4514" y="3559"/>
            <a:chExt cx="343" cy="492"/>
          </a:xfrm>
        </p:grpSpPr>
        <p:pic>
          <p:nvPicPr>
            <p:cNvPr id="21510" name="Picture 3" descr="FIFA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1" y="3665"/>
              <a:ext cx="336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 rot="2707425">
              <a:off x="4680" y="3616"/>
              <a:ext cx="226" cy="1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b="0"/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 rot="-2700000">
              <a:off x="4514" y="3559"/>
              <a:ext cx="198" cy="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b="0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349250" y="3925888"/>
            <a:ext cx="8445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600" i="1">
                <a:solidFill>
                  <a:srgbClr val="007183"/>
                </a:solidFill>
                <a:latin typeface="Calibri" pitchFamily="34" charset="0"/>
              </a:rPr>
              <a:t>Making Better Fertiliser Decisions for Cropping Systems in Australia</a:t>
            </a:r>
            <a:endParaRPr lang="en-AU" sz="3600">
              <a:solidFill>
                <a:srgbClr val="00718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438150" y="728663"/>
            <a:ext cx="6553200" cy="695325"/>
          </a:xfrm>
        </p:spPr>
        <p:txBody>
          <a:bodyPr anchor="t"/>
          <a:lstStyle/>
          <a:p>
            <a:r>
              <a:rPr lang="en-AU" sz="3200" smtClean="0">
                <a:solidFill>
                  <a:srgbClr val="007183"/>
                </a:solidFill>
              </a:rPr>
              <a:t>What is the database?</a:t>
            </a:r>
          </a:p>
        </p:txBody>
      </p:sp>
      <p:sp>
        <p:nvSpPr>
          <p:cNvPr id="23554" name="Rectangle 3"/>
          <p:cNvSpPr>
            <a:spLocks/>
          </p:cNvSpPr>
          <p:nvPr/>
        </p:nvSpPr>
        <p:spPr bwMode="auto">
          <a:xfrm>
            <a:off x="457200" y="1709738"/>
            <a:ext cx="82391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spcAft>
                <a:spcPct val="70000"/>
              </a:spcAft>
              <a:buClr>
                <a:srgbClr val="007183"/>
              </a:buClr>
              <a:buFont typeface="Arial" charset="0"/>
              <a:buChar char="•"/>
            </a:pPr>
            <a:r>
              <a:rPr lang="en-AU" sz="2400" b="0" dirty="0"/>
              <a:t>A repository of all </a:t>
            </a:r>
            <a:r>
              <a:rPr lang="en-AU" sz="2400" b="0" dirty="0" smtClean="0"/>
              <a:t>available </a:t>
            </a:r>
            <a:r>
              <a:rPr lang="en-AU" sz="2400" b="0" dirty="0"/>
              <a:t>and scientifically valid </a:t>
            </a:r>
            <a:r>
              <a:rPr lang="en-AU" sz="2400" dirty="0"/>
              <a:t>N</a:t>
            </a:r>
            <a:r>
              <a:rPr lang="en-AU" sz="2400" b="0" dirty="0"/>
              <a:t>, </a:t>
            </a:r>
            <a:r>
              <a:rPr lang="en-AU" sz="2400" dirty="0"/>
              <a:t>P</a:t>
            </a:r>
            <a:r>
              <a:rPr lang="en-AU" sz="2400" b="0" dirty="0"/>
              <a:t>, </a:t>
            </a:r>
            <a:r>
              <a:rPr lang="en-AU" sz="2400" dirty="0"/>
              <a:t>K</a:t>
            </a:r>
            <a:r>
              <a:rPr lang="en-AU" sz="2400" b="0" dirty="0"/>
              <a:t> and </a:t>
            </a:r>
            <a:r>
              <a:rPr lang="en-AU" sz="2400" dirty="0"/>
              <a:t>S</a:t>
            </a:r>
            <a:r>
              <a:rPr lang="en-AU" sz="2400" b="0" dirty="0"/>
              <a:t> response trials for cereal, oilseed &amp; pulse crop species (public and commercial trials)</a:t>
            </a:r>
          </a:p>
          <a:p>
            <a:pPr marL="342900" indent="-342900" eaLnBrk="0" hangingPunct="0">
              <a:spcBef>
                <a:spcPct val="70000"/>
              </a:spcBef>
              <a:spcAft>
                <a:spcPct val="70000"/>
              </a:spcAft>
              <a:buClr>
                <a:srgbClr val="007183"/>
              </a:buClr>
              <a:buFont typeface="Arial" charset="0"/>
              <a:buChar char="•"/>
            </a:pPr>
            <a:r>
              <a:rPr lang="en-AU" sz="2400" b="0" dirty="0" smtClean="0"/>
              <a:t>Accessible </a:t>
            </a:r>
            <a:r>
              <a:rPr lang="en-AU" sz="2400" b="0" dirty="0"/>
              <a:t>online to </a:t>
            </a:r>
            <a:r>
              <a:rPr lang="en-AU" sz="2400" dirty="0"/>
              <a:t>registered</a:t>
            </a:r>
            <a:r>
              <a:rPr lang="en-AU" sz="2400" b="0" dirty="0"/>
              <a:t> users through the </a:t>
            </a:r>
            <a:r>
              <a:rPr lang="en-AU" sz="2400" dirty="0"/>
              <a:t>BFDC Interrogator</a:t>
            </a:r>
            <a:r>
              <a:rPr lang="en-AU" sz="2400" b="0" dirty="0"/>
              <a:t> tool</a:t>
            </a:r>
          </a:p>
          <a:p>
            <a:pPr marL="342900" indent="-342900" eaLnBrk="0" hangingPunct="0">
              <a:spcBef>
                <a:spcPct val="70000"/>
              </a:spcBef>
              <a:spcAft>
                <a:spcPct val="70000"/>
              </a:spcAft>
              <a:buClr>
                <a:srgbClr val="007183"/>
              </a:buClr>
              <a:buFont typeface="Arial" charset="0"/>
              <a:buChar char="•"/>
            </a:pPr>
            <a:r>
              <a:rPr lang="en-AU" sz="2400" b="0" dirty="0"/>
              <a:t>Tool used to derive soil test interpretation criteria</a:t>
            </a:r>
          </a:p>
        </p:txBody>
      </p:sp>
    </p:spTree>
    <p:extLst>
      <p:ext uri="{BB962C8B-B14F-4D97-AF65-F5344CB8AC3E}">
        <p14:creationId xmlns:p14="http://schemas.microsoft.com/office/powerpoint/2010/main" val="1103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/>
          <a:srcRect l="20952" t="15714" r="21904" b="15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9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38430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6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3" descr="http://www.bfdc.com.au/interrogator/tmp/graph/mark.conyers@dpi.nsw.gov.au14594633929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4103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1230313" y="5300663"/>
          <a:ext cx="65659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5812370" imgH="1273999" progId="Word.Document.12">
                  <p:embed/>
                </p:oleObj>
              </mc:Choice>
              <mc:Fallback>
                <p:oleObj name="Document" r:id="rId4" imgW="5812370" imgH="12739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5300663"/>
                        <a:ext cx="65659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3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96875" y="4797425"/>
            <a:ext cx="8281988" cy="15843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3" descr="http://www.bfdc.com.au/interrogator/tmp/graph/mark.conyers@dpi.nsw.gov.au14594626547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3453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1116013" y="4724400"/>
          <a:ext cx="581183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5812370" imgH="1179842" progId="Word.Document.12">
                  <p:embed/>
                </p:oleObj>
              </mc:Choice>
              <mc:Fallback>
                <p:oleObj name="Document" r:id="rId4" imgW="5812370" imgH="11798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724400"/>
                        <a:ext cx="5811837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1403350" y="1196975"/>
          <a:ext cx="633730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SPW 13.0 Graph" r:id="rId3" imgW="5460432" imgH="5794271" progId="SigmaPlotGraphicObject.12">
                  <p:embed/>
                </p:oleObj>
              </mc:Choice>
              <mc:Fallback>
                <p:oleObj name="SPW 13.0 Graph" r:id="rId3" imgW="5460432" imgH="5794271" progId="SigmaPlotGraphicObjec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96975"/>
                        <a:ext cx="633730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3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sz="4000" smtClean="0"/>
              <a:t>Wheat response to soluble P</a:t>
            </a:r>
            <a:br>
              <a:rPr lang="en-AU" altLang="en-US" sz="4000" smtClean="0"/>
            </a:br>
            <a:endParaRPr lang="en-AU" altLang="en-US" sz="4000" smtClean="0"/>
          </a:p>
        </p:txBody>
      </p:sp>
      <p:graphicFrame>
        <p:nvGraphicFramePr>
          <p:cNvPr id="6147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484313"/>
          <a:ext cx="6264275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SPW 10.0 Graph" r:id="rId3" imgW="6029554" imgH="4737506" progId="SigmaPlotGraphicObject.9">
                  <p:embed/>
                </p:oleObj>
              </mc:Choice>
              <mc:Fallback>
                <p:oleObj name="SPW 10.0 Graph" r:id="rId3" imgW="6029554" imgH="4737506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84313"/>
                        <a:ext cx="6264275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827088" y="676275"/>
          <a:ext cx="6553200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SPW 10.0 Graph" r:id="rId3" imgW="6110021" imgH="4763110" progId="SigmaPlotGraphicObject.9">
                  <p:embed/>
                </p:oleObj>
              </mc:Choice>
              <mc:Fallback>
                <p:oleObj name="SPW 10.0 Graph" r:id="rId3" imgW="6110021" imgH="476311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76275"/>
                        <a:ext cx="6553200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6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extLst>
            <a:ext uri="{91240B29-F687-4F45-9708-019B960494DF}">
              <a14:hiddenLine xmlns:a14="http://schemas.microsoft.com/office/drawing/2010/main" w="76200">
                <a:solidFill>
                  <a:srgbClr val="3F805D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AU" altLang="en-US" sz="4000" smtClean="0"/>
              <a:t/>
            </a:r>
            <a:br>
              <a:rPr lang="en-AU" altLang="en-US" sz="4000" smtClean="0"/>
            </a:br>
            <a:r>
              <a:rPr lang="en-AU" altLang="en-US" sz="4000" smtClean="0"/>
              <a:t>[P] in solution (y axis)</a:t>
            </a:r>
            <a:br>
              <a:rPr lang="en-AU" altLang="en-US" sz="4000" smtClean="0"/>
            </a:br>
            <a:endParaRPr lang="en-AU" alt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094163"/>
          </a:xfrm>
        </p:spPr>
        <p:txBody>
          <a:bodyPr/>
          <a:lstStyle/>
          <a:p>
            <a:pPr eaLnBrk="1" hangingPunct="1"/>
            <a:r>
              <a:rPr lang="en-AU" altLang="en-US" smtClean="0"/>
              <a:t>Temperate agric plants ‘desire’ 3-10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AU" altLang="en-US" smtClean="0"/>
              <a:t>M P</a:t>
            </a:r>
          </a:p>
          <a:p>
            <a:pPr eaLnBrk="1" hangingPunct="1"/>
            <a:r>
              <a:rPr lang="en-AU" altLang="en-US" smtClean="0"/>
              <a:t>They perceive </a:t>
            </a:r>
            <a:r>
              <a:rPr lang="en-AU" altLang="en-US" smtClean="0">
                <a:latin typeface="Times New Roman" pitchFamily="18" charset="0"/>
                <a:cs typeface="Times New Roman" pitchFamily="18" charset="0"/>
              </a:rPr>
              <a:t>≤ 1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µM P </a:t>
            </a:r>
            <a:r>
              <a:rPr lang="en-US" altLang="en-US" smtClean="0">
                <a:cs typeface="Times New Roman" pitchFamily="18" charset="0"/>
              </a:rPr>
              <a:t>in unfertilised soil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Therefore we add soluble P sources to meet the needs of early plant growth</a:t>
            </a:r>
            <a:r>
              <a:rPr lang="en-AU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413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847012" cy="144463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z="4000" smtClean="0"/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258888" y="692150"/>
          <a:ext cx="6553200" cy="51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SPW 10.0 Graph" r:id="rId3" imgW="6110021" imgH="4763110" progId="SigmaPlotGraphicObject.9">
                  <p:embed/>
                </p:oleObj>
              </mc:Choice>
              <mc:Fallback>
                <p:oleObj name="SPW 10.0 Graph" r:id="rId3" imgW="6110021" imgH="476311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692150"/>
                        <a:ext cx="6553200" cy="510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7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P Budget (x axis)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P in the bank and in assets i.e. there are degrees of availability</a:t>
            </a:r>
          </a:p>
          <a:p>
            <a:pPr eaLnBrk="1" hangingPunct="1">
              <a:buFontTx/>
              <a:buNone/>
            </a:pPr>
            <a:endParaRPr lang="en-AU" altLang="en-US" dirty="0" smtClean="0"/>
          </a:p>
          <a:p>
            <a:pPr eaLnBrk="1" hangingPunct="1"/>
            <a:r>
              <a:rPr lang="en-AU" altLang="en-US" dirty="0" smtClean="0"/>
              <a:t>It ‘buffers’ the cash supply </a:t>
            </a:r>
            <a:r>
              <a:rPr lang="en-AU" altLang="en-US" dirty="0" smtClean="0"/>
              <a:t>(y axis) and </a:t>
            </a:r>
            <a:r>
              <a:rPr lang="en-AU" altLang="en-US" dirty="0" smtClean="0"/>
              <a:t>meets P needs later in the season (when the fertiliser has dissolved)</a:t>
            </a:r>
            <a:endParaRPr lang="en-AU" altLang="en-US" dirty="0" smtClean="0">
              <a:cs typeface="Arial" charset="0"/>
            </a:endParaRPr>
          </a:p>
          <a:p>
            <a:pPr eaLnBrk="1" hangingPunct="1"/>
            <a:endParaRPr lang="en-AU" alt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AU" altLang="en-US" dirty="0" smtClean="0">
                <a:cs typeface="Arial" charset="0"/>
              </a:rPr>
              <a:t>  			</a:t>
            </a:r>
          </a:p>
        </p:txBody>
      </p:sp>
    </p:spTree>
    <p:extLst>
      <p:ext uri="{BB962C8B-B14F-4D97-AF65-F5344CB8AC3E}">
        <p14:creationId xmlns:p14="http://schemas.microsoft.com/office/powerpoint/2010/main" val="2208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en-AU" altLang="en-US" smtClean="0"/>
              <a:t>How we store energy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/>
            <a:r>
              <a:rPr lang="en-AU" altLang="en-US" smtClean="0"/>
              <a:t>Muscle glycogen</a:t>
            </a:r>
          </a:p>
          <a:p>
            <a:pPr eaLnBrk="1" hangingPunct="1"/>
            <a:endParaRPr lang="en-AU" altLang="en-US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1484313"/>
            <a:ext cx="792003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z="3600"/>
              <a:t>	</a:t>
            </a:r>
            <a:endParaRPr lang="en-AU" altLang="en-US" sz="3600">
              <a:solidFill>
                <a:srgbClr val="3F805D"/>
              </a:solidFill>
            </a:endParaRPr>
          </a:p>
          <a:p>
            <a:pPr eaLnBrk="1" hangingPunct="1"/>
            <a:endParaRPr lang="en-AU" altLang="en-US" sz="3600"/>
          </a:p>
          <a:p>
            <a:pPr eaLnBrk="1" hangingPunct="1"/>
            <a:endParaRPr lang="en-AU" altLang="en-US" sz="3600"/>
          </a:p>
          <a:p>
            <a:pPr eaLnBrk="1" hangingPunct="1"/>
            <a:r>
              <a:rPr lang="en-AU" altLang="en-US" sz="3600"/>
              <a:t>Liver glycogen	</a:t>
            </a:r>
            <a:endParaRPr lang="en-AU" altLang="en-US" sz="3600">
              <a:solidFill>
                <a:srgbClr val="3F805D"/>
              </a:solidFill>
            </a:endParaRPr>
          </a:p>
          <a:p>
            <a:pPr eaLnBrk="1" hangingPunct="1"/>
            <a:endParaRPr lang="en-AU" altLang="en-US" sz="3600"/>
          </a:p>
          <a:p>
            <a:pPr eaLnBrk="1" hangingPunct="1"/>
            <a:endParaRPr lang="en-AU" altLang="en-US" sz="3600"/>
          </a:p>
          <a:p>
            <a:pPr eaLnBrk="1" hangingPunct="1"/>
            <a:r>
              <a:rPr lang="en-AU" altLang="en-US" sz="3600"/>
              <a:t>Fat			</a:t>
            </a:r>
            <a:endParaRPr lang="en-AU" altLang="en-US" sz="3600">
              <a:solidFill>
                <a:srgbClr val="3F805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AU" altLang="en-US" sz="3600"/>
          </a:p>
        </p:txBody>
      </p:sp>
    </p:spTree>
    <p:extLst>
      <p:ext uri="{BB962C8B-B14F-4D97-AF65-F5344CB8AC3E}">
        <p14:creationId xmlns:p14="http://schemas.microsoft.com/office/powerpoint/2010/main" val="40485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565400"/>
            <a:ext cx="7427912" cy="35607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5" descr="j04356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3673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j04356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3963"/>
            <a:ext cx="31686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Shot putter,    marathoner</a:t>
            </a:r>
          </a:p>
        </p:txBody>
      </p:sp>
    </p:spTree>
    <p:extLst>
      <p:ext uri="{BB962C8B-B14F-4D97-AF65-F5344CB8AC3E}">
        <p14:creationId xmlns:p14="http://schemas.microsoft.com/office/powerpoint/2010/main" val="26942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sz="4000" smtClean="0">
                <a:solidFill>
                  <a:srgbClr val="3F805D"/>
                </a:solidFill>
              </a:rPr>
              <a:t>How plants access P</a:t>
            </a:r>
            <a:r>
              <a:rPr lang="en-AU" altLang="en-US" sz="4000" smtClean="0"/>
              <a:t/>
            </a:r>
            <a:br>
              <a:rPr lang="en-AU" altLang="en-US" sz="4000" smtClean="0"/>
            </a:br>
            <a:endParaRPr lang="en-AU" altLang="en-US" sz="40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Muscle glycogen	</a:t>
            </a:r>
            <a:r>
              <a:rPr lang="en-AU" altLang="en-US" dirty="0" smtClean="0">
                <a:solidFill>
                  <a:srgbClr val="3F805D"/>
                </a:solidFill>
              </a:rPr>
              <a:t>soluble P</a:t>
            </a:r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r>
              <a:rPr lang="en-AU" altLang="en-US" dirty="0" smtClean="0"/>
              <a:t>Liver glycogen	 </a:t>
            </a:r>
            <a:r>
              <a:rPr lang="en-AU" altLang="en-US" sz="2800" dirty="0" smtClean="0">
                <a:solidFill>
                  <a:srgbClr val="3F805D"/>
                </a:solidFill>
              </a:rPr>
              <a:t>fresh residues &amp; surface adsorbed</a:t>
            </a:r>
          </a:p>
          <a:p>
            <a:pPr eaLnBrk="1" hangingPunct="1"/>
            <a:endParaRPr lang="en-AU" altLang="en-US" sz="2800" dirty="0" smtClean="0"/>
          </a:p>
          <a:p>
            <a:pPr eaLnBrk="1" hangingPunct="1"/>
            <a:endParaRPr lang="en-AU" altLang="en-US" sz="2800" dirty="0" smtClean="0"/>
          </a:p>
          <a:p>
            <a:pPr eaLnBrk="1" hangingPunct="1"/>
            <a:r>
              <a:rPr lang="en-AU" altLang="en-US" dirty="0" smtClean="0"/>
              <a:t>Fat			</a:t>
            </a:r>
            <a:r>
              <a:rPr lang="en-AU" altLang="en-US" dirty="0" smtClean="0">
                <a:solidFill>
                  <a:srgbClr val="3F805D"/>
                </a:solidFill>
              </a:rPr>
              <a:t>humus, soil minerals</a:t>
            </a:r>
          </a:p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53205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206</Words>
  <Application>Microsoft Office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SPW 10.0 Graph</vt:lpstr>
      <vt:lpstr>Document</vt:lpstr>
      <vt:lpstr>SPW 13.0 Graph</vt:lpstr>
      <vt:lpstr>Soil P </vt:lpstr>
      <vt:lpstr>Wheat response to soluble P </vt:lpstr>
      <vt:lpstr>PowerPoint Presentation</vt:lpstr>
      <vt:lpstr> [P] in solution (y axis) </vt:lpstr>
      <vt:lpstr>PowerPoint Presentation</vt:lpstr>
      <vt:lpstr>P Budget (x axis)</vt:lpstr>
      <vt:lpstr>How we store energy</vt:lpstr>
      <vt:lpstr>Shot putter,    marathoner</vt:lpstr>
      <vt:lpstr>How plants access P </vt:lpstr>
      <vt:lpstr>Soil tests </vt:lpstr>
      <vt:lpstr>PowerPoint Presentation</vt:lpstr>
      <vt:lpstr>What is the database?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MarkAnna</dc:creator>
  <cp:lastModifiedBy>MarkAnna</cp:lastModifiedBy>
  <cp:revision>11</cp:revision>
  <cp:lastPrinted>2016-08-15T23:51:26Z</cp:lastPrinted>
  <dcterms:created xsi:type="dcterms:W3CDTF">2016-08-15T01:52:27Z</dcterms:created>
  <dcterms:modified xsi:type="dcterms:W3CDTF">2018-01-24T07:59:31Z</dcterms:modified>
</cp:coreProperties>
</file>